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69" r:id="rId3"/>
  </p:sldIdLst>
  <p:sldSz cx="9144000" cy="6858000" type="screen4x3"/>
  <p:notesSz cx="6881813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769"/>
    <a:srgbClr val="714D4D"/>
    <a:srgbClr val="202129"/>
    <a:srgbClr val="FEEDBB"/>
    <a:srgbClr val="2D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655" autoAdjust="0"/>
  </p:normalViewPr>
  <p:slideViewPr>
    <p:cSldViewPr snapToGrid="0" snapToObject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5/10/relationships/revisionInfo" Target="revisionInfo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11484"/>
            <a:ext cx="7772400" cy="1147097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EEDBB"/>
                </a:solidFill>
                <a:latin typeface="Garamond"/>
                <a:cs typeface="Garamon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358581"/>
            <a:ext cx="6400800" cy="77183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pic>
        <p:nvPicPr>
          <p:cNvPr id="9" name="Imagen 8" descr="Logo PJECZ Ver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09116"/>
            <a:ext cx="6828993" cy="2913888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0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D2F39"/>
                </a:solidFill>
                <a:latin typeface="Titillium WebRegular"/>
                <a:cs typeface="Titillium WebRegular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5671"/>
          </a:xfrm>
        </p:spPr>
        <p:txBody>
          <a:bodyPr/>
          <a:lstStyle>
            <a:lvl1pPr>
              <a:defRPr b="0" i="0">
                <a:latin typeface="Garamond"/>
                <a:cs typeface="Garamond"/>
              </a:defRPr>
            </a:lvl1pPr>
            <a:lvl2pPr>
              <a:defRPr b="0" i="0">
                <a:latin typeface="Garamond"/>
                <a:cs typeface="Garamond"/>
              </a:defRPr>
            </a:lvl2pPr>
            <a:lvl3pPr>
              <a:defRPr b="0" i="0">
                <a:latin typeface="Garamond"/>
                <a:cs typeface="Garamond"/>
              </a:defRPr>
            </a:lvl3pPr>
            <a:lvl4pPr>
              <a:defRPr b="0" i="0">
                <a:latin typeface="Garamond"/>
                <a:cs typeface="Garamond"/>
              </a:defRPr>
            </a:lvl4pPr>
            <a:lvl5pPr>
              <a:defRPr b="0" i="0">
                <a:latin typeface="Garamond"/>
                <a:cs typeface="Garamond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PJECZ Hori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1" y="6268775"/>
            <a:ext cx="2869397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4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7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8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2567855" y="1636891"/>
            <a:ext cx="4022729" cy="602356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389511" y="711671"/>
            <a:ext cx="8417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 </a:t>
            </a:r>
            <a:r>
              <a:rPr lang="es-MX" sz="2000" dirty="0" smtClean="0"/>
              <a:t>Jurisprudencia </a:t>
            </a:r>
            <a:r>
              <a:rPr lang="es-MX" sz="2000" dirty="0"/>
              <a:t>sentada por los órganos competentes para </a:t>
            </a:r>
            <a:r>
              <a:rPr lang="es-MX" sz="2000" dirty="0" smtClean="0"/>
              <a:t>establecer </a:t>
            </a:r>
          </a:p>
          <a:p>
            <a:pPr algn="ctr"/>
            <a:r>
              <a:rPr lang="es-MX" sz="2000" dirty="0" smtClean="0"/>
              <a:t>votos particulares en las sentencias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00121" y="1753403"/>
            <a:ext cx="41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Voto sobre </a:t>
            </a:r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el derecho al recurso judicial 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222" y="2359372"/>
            <a:ext cx="7519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886, fracción I, del Código Procesal Civil para el Estado de Coahuila de Zaragoza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895 del Código Procesal Civil para el Estado de Coahuila de Zaragoza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2º, 6º, 7º, 8º, 9º y 11 de la Ley Orgánica del Poder Judicial del Estado de Coahuila de Zaragoza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Casos </a:t>
            </a:r>
            <a:r>
              <a:rPr lang="es-MX" dirty="0" err="1"/>
              <a:t>Ivcher</a:t>
            </a:r>
            <a:r>
              <a:rPr lang="es-MX" dirty="0"/>
              <a:t> </a:t>
            </a:r>
            <a:r>
              <a:rPr lang="es-MX" dirty="0" err="1"/>
              <a:t>Bronstein</a:t>
            </a:r>
            <a:r>
              <a:rPr lang="es-MX" dirty="0"/>
              <a:t> vs. Perú [6-2-2001], párr. 136; Cantoral Benavides vs. Perú [18-8- 2000], párr. 164; Durand y Ugarte vs. Perú [16-8-00], párr. 102; Comunidad </a:t>
            </a:r>
            <a:r>
              <a:rPr lang="es-MX" dirty="0" err="1"/>
              <a:t>Mayagna</a:t>
            </a:r>
            <a:r>
              <a:rPr lang="es-MX" dirty="0"/>
              <a:t> (Sumo) </a:t>
            </a:r>
            <a:r>
              <a:rPr lang="es-MX" dirty="0" err="1"/>
              <a:t>Awas</a:t>
            </a:r>
            <a:r>
              <a:rPr lang="es-MX" dirty="0"/>
              <a:t> </a:t>
            </a:r>
            <a:r>
              <a:rPr lang="es-MX" dirty="0" err="1"/>
              <a:t>Tingni</a:t>
            </a:r>
            <a:r>
              <a:rPr lang="es-MX" dirty="0"/>
              <a:t> vs. Nicaragua [31-8-2001], párr. 113.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8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38222" y="1641775"/>
            <a:ext cx="7519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154, fracción II, numeral 13, de la Constitución Política de Coahuila de Zaragoza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rtículos </a:t>
            </a:r>
            <a:r>
              <a:rPr lang="es-MX" dirty="0"/>
              <a:t>8º y 25 de la Convención Americana de Derechos </a:t>
            </a:r>
            <a:r>
              <a:rPr lang="es-MX" dirty="0" smtClean="0"/>
              <a:t>Humanos.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Casos </a:t>
            </a:r>
            <a:r>
              <a:rPr lang="es-MX" dirty="0"/>
              <a:t>Velásquez Rodríguez vs. Honduras [29-07-88], párr. 90; </a:t>
            </a:r>
            <a:r>
              <a:rPr lang="es-MX" dirty="0" err="1"/>
              <a:t>Fairén</a:t>
            </a:r>
            <a:r>
              <a:rPr lang="es-MX" dirty="0"/>
              <a:t> </a:t>
            </a:r>
            <a:r>
              <a:rPr lang="es-MX" dirty="0" err="1"/>
              <a:t>Garbi</a:t>
            </a:r>
            <a:r>
              <a:rPr lang="es-MX" dirty="0"/>
              <a:t> y Solís Corrales vs. Honduras [15-03-89], párr. 90; Godínez Cruz vs. Honduras, [26-06-87], párr. 92. 9 Véase caso Castañeda </a:t>
            </a:r>
            <a:r>
              <a:rPr lang="es-MX" dirty="0" err="1"/>
              <a:t>Gutman</a:t>
            </a:r>
            <a:r>
              <a:rPr lang="es-MX" dirty="0"/>
              <a:t> Vs. México [06-08-2008], párr. 131.</a:t>
            </a: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8º, párrafo segundo, de la Constitución Política de Coahuila de </a:t>
            </a:r>
            <a:r>
              <a:rPr lang="es-MX" dirty="0" smtClean="0"/>
              <a:t>Zaragoza.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8586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222</Words>
  <Application>Microsoft Office PowerPoint</Application>
  <PresentationFormat>Presentación en pantalla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102</cp:revision>
  <cp:lastPrinted>2018-05-07T15:32:48Z</cp:lastPrinted>
  <dcterms:created xsi:type="dcterms:W3CDTF">2017-02-28T19:33:47Z</dcterms:created>
  <dcterms:modified xsi:type="dcterms:W3CDTF">2020-09-11T17:46:27Z</dcterms:modified>
</cp:coreProperties>
</file>